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6" r:id="rId2"/>
    <p:sldId id="256" r:id="rId3"/>
    <p:sldId id="257" r:id="rId4"/>
    <p:sldId id="258" r:id="rId5"/>
    <p:sldId id="259" r:id="rId6"/>
    <p:sldId id="262" r:id="rId7"/>
    <p:sldId id="263" r:id="rId8"/>
    <p:sldId id="265" r:id="rId9"/>
    <p:sldId id="260" r:id="rId10"/>
    <p:sldId id="261" r:id="rId11"/>
    <p:sldId id="26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945" autoAdjust="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98653ED-F484-41B7-8421-80DA5CD74DD8}" type="doc">
      <dgm:prSet loTypeId="urn:microsoft.com/office/officeart/2005/8/layout/radial3" loCatId="cycle" qsTypeId="urn:microsoft.com/office/officeart/2005/8/quickstyle/3d6" qsCatId="3D" csTypeId="urn:microsoft.com/office/officeart/2005/8/colors/colorful2" csCatId="colorful" phldr="1"/>
      <dgm:spPr/>
      <dgm:t>
        <a:bodyPr/>
        <a:lstStyle/>
        <a:p>
          <a:endParaRPr lang="en-US"/>
        </a:p>
      </dgm:t>
    </dgm:pt>
    <dgm:pt modelId="{B4ACBEF6-24F3-48A6-AF03-9C0C1BA9AD97}">
      <dgm:prSet phldrT="[Text]"/>
      <dgm:spPr/>
      <dgm:t>
        <a:bodyPr/>
        <a:lstStyle/>
        <a:p>
          <a:r>
            <a:rPr lang="en-US" dirty="0" smtClean="0"/>
            <a:t>Successful Aging</a:t>
          </a:r>
          <a:endParaRPr lang="en-US" dirty="0"/>
        </a:p>
      </dgm:t>
    </dgm:pt>
    <dgm:pt modelId="{050BDC30-C4FA-44DE-9698-34377CC6BA0A}" type="parTrans" cxnId="{095635E8-9D10-4EDC-A570-284CD66DF871}">
      <dgm:prSet/>
      <dgm:spPr/>
      <dgm:t>
        <a:bodyPr/>
        <a:lstStyle/>
        <a:p>
          <a:endParaRPr lang="en-US"/>
        </a:p>
      </dgm:t>
    </dgm:pt>
    <dgm:pt modelId="{71D452B7-A64F-43C8-875E-151FA4792350}" type="sibTrans" cxnId="{095635E8-9D10-4EDC-A570-284CD66DF871}">
      <dgm:prSet/>
      <dgm:spPr/>
      <dgm:t>
        <a:bodyPr/>
        <a:lstStyle/>
        <a:p>
          <a:endParaRPr lang="en-US"/>
        </a:p>
      </dgm:t>
    </dgm:pt>
    <dgm:pt modelId="{A0F76E53-7E84-49F2-8B48-E75EB2984ED8}">
      <dgm:prSet phldrT="[Text]"/>
      <dgm:spPr/>
      <dgm:t>
        <a:bodyPr/>
        <a:lstStyle/>
        <a:p>
          <a:r>
            <a:rPr lang="en-US" dirty="0" smtClean="0"/>
            <a:t>Ego Integrity</a:t>
          </a:r>
          <a:endParaRPr lang="en-US" dirty="0"/>
        </a:p>
      </dgm:t>
    </dgm:pt>
    <dgm:pt modelId="{351DDBEE-6F50-49E8-8762-A979718074A7}" type="parTrans" cxnId="{06386E92-64FA-4EF0-A863-17F729E07184}">
      <dgm:prSet/>
      <dgm:spPr/>
      <dgm:t>
        <a:bodyPr/>
        <a:lstStyle/>
        <a:p>
          <a:endParaRPr lang="en-US"/>
        </a:p>
      </dgm:t>
    </dgm:pt>
    <dgm:pt modelId="{CD0D7539-B998-4046-BD8F-127B45D42656}" type="sibTrans" cxnId="{06386E92-64FA-4EF0-A863-17F729E07184}">
      <dgm:prSet/>
      <dgm:spPr/>
      <dgm:t>
        <a:bodyPr/>
        <a:lstStyle/>
        <a:p>
          <a:endParaRPr lang="en-US"/>
        </a:p>
      </dgm:t>
    </dgm:pt>
    <dgm:pt modelId="{D95D063F-E051-45DD-9BF5-71EFA81F7C22}">
      <dgm:prSet phldrT="[Text]"/>
      <dgm:spPr/>
      <dgm:t>
        <a:bodyPr/>
        <a:lstStyle/>
        <a:p>
          <a:r>
            <a:rPr lang="en-US" dirty="0" smtClean="0"/>
            <a:t>Positive</a:t>
          </a:r>
          <a:r>
            <a:rPr lang="en-US" baseline="0" dirty="0" smtClean="0"/>
            <a:t> Outlook</a:t>
          </a:r>
          <a:endParaRPr lang="en-US" dirty="0"/>
        </a:p>
      </dgm:t>
    </dgm:pt>
    <dgm:pt modelId="{546169B3-8462-47EF-A4B1-B3B8D4D2DBE0}" type="parTrans" cxnId="{FFEAAFFB-5328-4B3C-81F0-AA0E409B7B3F}">
      <dgm:prSet/>
      <dgm:spPr/>
      <dgm:t>
        <a:bodyPr/>
        <a:lstStyle/>
        <a:p>
          <a:endParaRPr lang="en-US"/>
        </a:p>
      </dgm:t>
    </dgm:pt>
    <dgm:pt modelId="{86CC935E-2486-46CD-899A-994B33FB33C0}" type="sibTrans" cxnId="{FFEAAFFB-5328-4B3C-81F0-AA0E409B7B3F}">
      <dgm:prSet/>
      <dgm:spPr/>
      <dgm:t>
        <a:bodyPr/>
        <a:lstStyle/>
        <a:p>
          <a:endParaRPr lang="en-US"/>
        </a:p>
      </dgm:t>
    </dgm:pt>
    <dgm:pt modelId="{FF42CC8C-7C41-4566-8849-865870875977}">
      <dgm:prSet phldrT="[Text]"/>
      <dgm:spPr/>
      <dgm:t>
        <a:bodyPr/>
        <a:lstStyle/>
        <a:p>
          <a:r>
            <a:rPr lang="en-US" dirty="0" smtClean="0"/>
            <a:t>Reshaping One’s Life</a:t>
          </a:r>
          <a:endParaRPr lang="en-US" dirty="0"/>
        </a:p>
      </dgm:t>
    </dgm:pt>
    <dgm:pt modelId="{0BD0723F-3CD9-4E17-A3C7-876A51F4797D}" type="parTrans" cxnId="{4551C1D5-B08E-4EDB-96CE-EB54E77FAE26}">
      <dgm:prSet/>
      <dgm:spPr/>
      <dgm:t>
        <a:bodyPr/>
        <a:lstStyle/>
        <a:p>
          <a:endParaRPr lang="en-US"/>
        </a:p>
      </dgm:t>
    </dgm:pt>
    <dgm:pt modelId="{75813BC3-562E-49BE-99DB-6FBA0C5299F2}" type="sibTrans" cxnId="{4551C1D5-B08E-4EDB-96CE-EB54E77FAE26}">
      <dgm:prSet/>
      <dgm:spPr/>
      <dgm:t>
        <a:bodyPr/>
        <a:lstStyle/>
        <a:p>
          <a:endParaRPr lang="en-US"/>
        </a:p>
      </dgm:t>
    </dgm:pt>
    <dgm:pt modelId="{D59BB463-C57F-498C-8BAA-9F66E5CA1654}">
      <dgm:prSet phldrT="[Text]"/>
      <dgm:spPr/>
      <dgm:t>
        <a:bodyPr/>
        <a:lstStyle/>
        <a:p>
          <a:r>
            <a:rPr lang="en-US" dirty="0" smtClean="0"/>
            <a:t>Aging and Adjustment</a:t>
          </a:r>
          <a:endParaRPr lang="en-US" dirty="0"/>
        </a:p>
      </dgm:t>
    </dgm:pt>
    <dgm:pt modelId="{0CD3465B-F5D4-42D2-BE04-6E379D037115}" type="parTrans" cxnId="{9498B699-8FBA-4442-BB5D-0A3B74F92285}">
      <dgm:prSet/>
      <dgm:spPr/>
      <dgm:t>
        <a:bodyPr/>
        <a:lstStyle/>
        <a:p>
          <a:endParaRPr lang="en-US"/>
        </a:p>
      </dgm:t>
    </dgm:pt>
    <dgm:pt modelId="{E261BE97-6BBC-4DBE-9CD2-49E050AD9246}" type="sibTrans" cxnId="{9498B699-8FBA-4442-BB5D-0A3B74F92285}">
      <dgm:prSet/>
      <dgm:spPr/>
      <dgm:t>
        <a:bodyPr/>
        <a:lstStyle/>
        <a:p>
          <a:endParaRPr lang="en-US"/>
        </a:p>
      </dgm:t>
    </dgm:pt>
    <dgm:pt modelId="{9110271A-C12A-4B89-A210-F5576EE2B356}">
      <dgm:prSet/>
      <dgm:spPr/>
      <dgm:t>
        <a:bodyPr/>
        <a:lstStyle/>
        <a:p>
          <a:r>
            <a:rPr lang="en-US" dirty="0" smtClean="0"/>
            <a:t>Self Challenge</a:t>
          </a:r>
          <a:endParaRPr lang="en-US" dirty="0"/>
        </a:p>
      </dgm:t>
    </dgm:pt>
    <dgm:pt modelId="{CF6F1A03-A479-4525-BD72-BADE8618511C}" type="parTrans" cxnId="{55D7DABD-C3F7-44AA-A0CD-6EE444C53446}">
      <dgm:prSet/>
      <dgm:spPr/>
      <dgm:t>
        <a:bodyPr/>
        <a:lstStyle/>
        <a:p>
          <a:endParaRPr lang="en-US"/>
        </a:p>
      </dgm:t>
    </dgm:pt>
    <dgm:pt modelId="{ED1D9927-8E73-4517-9D93-AD117E9259FD}" type="sibTrans" cxnId="{55D7DABD-C3F7-44AA-A0CD-6EE444C53446}">
      <dgm:prSet/>
      <dgm:spPr/>
      <dgm:t>
        <a:bodyPr/>
        <a:lstStyle/>
        <a:p>
          <a:endParaRPr lang="en-US"/>
        </a:p>
      </dgm:t>
    </dgm:pt>
    <dgm:pt modelId="{C7845D07-A9B9-4274-9ADB-FFEBA612492C}" type="pres">
      <dgm:prSet presAssocID="{098653ED-F484-41B7-8421-80DA5CD74DD8}" presName="composite" presStyleCnt="0">
        <dgm:presLayoutVars>
          <dgm:chMax val="1"/>
          <dgm:dir/>
          <dgm:resizeHandles val="exact"/>
        </dgm:presLayoutVars>
      </dgm:prSet>
      <dgm:spPr/>
      <dgm:t>
        <a:bodyPr/>
        <a:lstStyle/>
        <a:p>
          <a:endParaRPr lang="en-US"/>
        </a:p>
      </dgm:t>
    </dgm:pt>
    <dgm:pt modelId="{C0583F1D-D735-43A3-B902-0F694CCA1FB5}" type="pres">
      <dgm:prSet presAssocID="{098653ED-F484-41B7-8421-80DA5CD74DD8}" presName="radial" presStyleCnt="0">
        <dgm:presLayoutVars>
          <dgm:animLvl val="ctr"/>
        </dgm:presLayoutVars>
      </dgm:prSet>
      <dgm:spPr/>
    </dgm:pt>
    <dgm:pt modelId="{D78D3ACB-1604-4FD3-98C5-1E8FAC4C8FF8}" type="pres">
      <dgm:prSet presAssocID="{B4ACBEF6-24F3-48A6-AF03-9C0C1BA9AD97}" presName="centerShape" presStyleLbl="vennNode1" presStyleIdx="0" presStyleCnt="6"/>
      <dgm:spPr/>
      <dgm:t>
        <a:bodyPr/>
        <a:lstStyle/>
        <a:p>
          <a:endParaRPr lang="en-US"/>
        </a:p>
      </dgm:t>
    </dgm:pt>
    <dgm:pt modelId="{C8D34CB1-2482-4814-BED5-D433B0091886}" type="pres">
      <dgm:prSet presAssocID="{A0F76E53-7E84-49F2-8B48-E75EB2984ED8}" presName="node" presStyleLbl="vennNode1" presStyleIdx="1" presStyleCnt="6">
        <dgm:presLayoutVars>
          <dgm:bulletEnabled val="1"/>
        </dgm:presLayoutVars>
      </dgm:prSet>
      <dgm:spPr/>
      <dgm:t>
        <a:bodyPr/>
        <a:lstStyle/>
        <a:p>
          <a:endParaRPr lang="en-US"/>
        </a:p>
      </dgm:t>
    </dgm:pt>
    <dgm:pt modelId="{B2F9D5E3-CE5B-4E3C-B745-C8D5D6CB6272}" type="pres">
      <dgm:prSet presAssocID="{D95D063F-E051-45DD-9BF5-71EFA81F7C22}" presName="node" presStyleLbl="vennNode1" presStyleIdx="2" presStyleCnt="6">
        <dgm:presLayoutVars>
          <dgm:bulletEnabled val="1"/>
        </dgm:presLayoutVars>
      </dgm:prSet>
      <dgm:spPr/>
      <dgm:t>
        <a:bodyPr/>
        <a:lstStyle/>
        <a:p>
          <a:endParaRPr lang="en-US"/>
        </a:p>
      </dgm:t>
    </dgm:pt>
    <dgm:pt modelId="{8433F53D-4795-49A3-9439-51DCFCAFCB67}" type="pres">
      <dgm:prSet presAssocID="{FF42CC8C-7C41-4566-8849-865870875977}" presName="node" presStyleLbl="vennNode1" presStyleIdx="3" presStyleCnt="6">
        <dgm:presLayoutVars>
          <dgm:bulletEnabled val="1"/>
        </dgm:presLayoutVars>
      </dgm:prSet>
      <dgm:spPr/>
      <dgm:t>
        <a:bodyPr/>
        <a:lstStyle/>
        <a:p>
          <a:endParaRPr lang="en-US"/>
        </a:p>
      </dgm:t>
    </dgm:pt>
    <dgm:pt modelId="{E70E547F-E46C-4C71-845F-7A2DE04625D5}" type="pres">
      <dgm:prSet presAssocID="{D59BB463-C57F-498C-8BAA-9F66E5CA1654}" presName="node" presStyleLbl="vennNode1" presStyleIdx="4" presStyleCnt="6">
        <dgm:presLayoutVars>
          <dgm:bulletEnabled val="1"/>
        </dgm:presLayoutVars>
      </dgm:prSet>
      <dgm:spPr/>
      <dgm:t>
        <a:bodyPr/>
        <a:lstStyle/>
        <a:p>
          <a:endParaRPr lang="en-US"/>
        </a:p>
      </dgm:t>
    </dgm:pt>
    <dgm:pt modelId="{EBE372AC-31C4-452A-9E5D-23A7BE70BD45}" type="pres">
      <dgm:prSet presAssocID="{9110271A-C12A-4B89-A210-F5576EE2B356}" presName="node" presStyleLbl="vennNode1" presStyleIdx="5" presStyleCnt="6">
        <dgm:presLayoutVars>
          <dgm:bulletEnabled val="1"/>
        </dgm:presLayoutVars>
      </dgm:prSet>
      <dgm:spPr/>
      <dgm:t>
        <a:bodyPr/>
        <a:lstStyle/>
        <a:p>
          <a:endParaRPr lang="en-US"/>
        </a:p>
      </dgm:t>
    </dgm:pt>
  </dgm:ptLst>
  <dgm:cxnLst>
    <dgm:cxn modelId="{82CEE4D0-4150-4571-BC75-7D9D1D457D7C}" type="presOf" srcId="{FF42CC8C-7C41-4566-8849-865870875977}" destId="{8433F53D-4795-49A3-9439-51DCFCAFCB67}" srcOrd="0" destOrd="0" presId="urn:microsoft.com/office/officeart/2005/8/layout/radial3"/>
    <dgm:cxn modelId="{4551C1D5-B08E-4EDB-96CE-EB54E77FAE26}" srcId="{B4ACBEF6-24F3-48A6-AF03-9C0C1BA9AD97}" destId="{FF42CC8C-7C41-4566-8849-865870875977}" srcOrd="2" destOrd="0" parTransId="{0BD0723F-3CD9-4E17-A3C7-876A51F4797D}" sibTransId="{75813BC3-562E-49BE-99DB-6FBA0C5299F2}"/>
    <dgm:cxn modelId="{095635E8-9D10-4EDC-A570-284CD66DF871}" srcId="{098653ED-F484-41B7-8421-80DA5CD74DD8}" destId="{B4ACBEF6-24F3-48A6-AF03-9C0C1BA9AD97}" srcOrd="0" destOrd="0" parTransId="{050BDC30-C4FA-44DE-9698-34377CC6BA0A}" sibTransId="{71D452B7-A64F-43C8-875E-151FA4792350}"/>
    <dgm:cxn modelId="{293E38B3-4F5E-4847-9749-43B500112C28}" type="presOf" srcId="{B4ACBEF6-24F3-48A6-AF03-9C0C1BA9AD97}" destId="{D78D3ACB-1604-4FD3-98C5-1E8FAC4C8FF8}" srcOrd="0" destOrd="0" presId="urn:microsoft.com/office/officeart/2005/8/layout/radial3"/>
    <dgm:cxn modelId="{55D7DABD-C3F7-44AA-A0CD-6EE444C53446}" srcId="{B4ACBEF6-24F3-48A6-AF03-9C0C1BA9AD97}" destId="{9110271A-C12A-4B89-A210-F5576EE2B356}" srcOrd="4" destOrd="0" parTransId="{CF6F1A03-A479-4525-BD72-BADE8618511C}" sibTransId="{ED1D9927-8E73-4517-9D93-AD117E9259FD}"/>
    <dgm:cxn modelId="{9498B699-8FBA-4442-BB5D-0A3B74F92285}" srcId="{B4ACBEF6-24F3-48A6-AF03-9C0C1BA9AD97}" destId="{D59BB463-C57F-498C-8BAA-9F66E5CA1654}" srcOrd="3" destOrd="0" parTransId="{0CD3465B-F5D4-42D2-BE04-6E379D037115}" sibTransId="{E261BE97-6BBC-4DBE-9CD2-49E050AD9246}"/>
    <dgm:cxn modelId="{FFEAAFFB-5328-4B3C-81F0-AA0E409B7B3F}" srcId="{B4ACBEF6-24F3-48A6-AF03-9C0C1BA9AD97}" destId="{D95D063F-E051-45DD-9BF5-71EFA81F7C22}" srcOrd="1" destOrd="0" parTransId="{546169B3-8462-47EF-A4B1-B3B8D4D2DBE0}" sibTransId="{86CC935E-2486-46CD-899A-994B33FB33C0}"/>
    <dgm:cxn modelId="{06386E92-64FA-4EF0-A863-17F729E07184}" srcId="{B4ACBEF6-24F3-48A6-AF03-9C0C1BA9AD97}" destId="{A0F76E53-7E84-49F2-8B48-E75EB2984ED8}" srcOrd="0" destOrd="0" parTransId="{351DDBEE-6F50-49E8-8762-A979718074A7}" sibTransId="{CD0D7539-B998-4046-BD8F-127B45D42656}"/>
    <dgm:cxn modelId="{907A35A0-8ECF-47DE-91A2-A1B0C461C7BF}" type="presOf" srcId="{098653ED-F484-41B7-8421-80DA5CD74DD8}" destId="{C7845D07-A9B9-4274-9ADB-FFEBA612492C}" srcOrd="0" destOrd="0" presId="urn:microsoft.com/office/officeart/2005/8/layout/radial3"/>
    <dgm:cxn modelId="{3823FC3B-20B2-46ED-9B10-2F8210183E38}" type="presOf" srcId="{D59BB463-C57F-498C-8BAA-9F66E5CA1654}" destId="{E70E547F-E46C-4C71-845F-7A2DE04625D5}" srcOrd="0" destOrd="0" presId="urn:microsoft.com/office/officeart/2005/8/layout/radial3"/>
    <dgm:cxn modelId="{2E0EC932-AB0E-4690-8540-73315910E5F2}" type="presOf" srcId="{9110271A-C12A-4B89-A210-F5576EE2B356}" destId="{EBE372AC-31C4-452A-9E5D-23A7BE70BD45}" srcOrd="0" destOrd="0" presId="urn:microsoft.com/office/officeart/2005/8/layout/radial3"/>
    <dgm:cxn modelId="{4B5E9275-5C8B-4F3C-86E2-32DD86CAD1EA}" type="presOf" srcId="{A0F76E53-7E84-49F2-8B48-E75EB2984ED8}" destId="{C8D34CB1-2482-4814-BED5-D433B0091886}" srcOrd="0" destOrd="0" presId="urn:microsoft.com/office/officeart/2005/8/layout/radial3"/>
    <dgm:cxn modelId="{48EFD1C7-6C86-4DEB-8C16-DAC3AE41D94E}" type="presOf" srcId="{D95D063F-E051-45DD-9BF5-71EFA81F7C22}" destId="{B2F9D5E3-CE5B-4E3C-B745-C8D5D6CB6272}" srcOrd="0" destOrd="0" presId="urn:microsoft.com/office/officeart/2005/8/layout/radial3"/>
    <dgm:cxn modelId="{CC7495D5-006E-4A46-BD2F-8AC0917FEF3F}" type="presParOf" srcId="{C7845D07-A9B9-4274-9ADB-FFEBA612492C}" destId="{C0583F1D-D735-43A3-B902-0F694CCA1FB5}" srcOrd="0" destOrd="0" presId="urn:microsoft.com/office/officeart/2005/8/layout/radial3"/>
    <dgm:cxn modelId="{B3515DAF-7DFA-486D-A502-B67E42117212}" type="presParOf" srcId="{C0583F1D-D735-43A3-B902-0F694CCA1FB5}" destId="{D78D3ACB-1604-4FD3-98C5-1E8FAC4C8FF8}" srcOrd="0" destOrd="0" presId="urn:microsoft.com/office/officeart/2005/8/layout/radial3"/>
    <dgm:cxn modelId="{A46BF992-4E1A-4AED-84D3-9A901CC00477}" type="presParOf" srcId="{C0583F1D-D735-43A3-B902-0F694CCA1FB5}" destId="{C8D34CB1-2482-4814-BED5-D433B0091886}" srcOrd="1" destOrd="0" presId="urn:microsoft.com/office/officeart/2005/8/layout/radial3"/>
    <dgm:cxn modelId="{9F7BE677-FFB4-47E2-B572-1DDE081B7488}" type="presParOf" srcId="{C0583F1D-D735-43A3-B902-0F694CCA1FB5}" destId="{B2F9D5E3-CE5B-4E3C-B745-C8D5D6CB6272}" srcOrd="2" destOrd="0" presId="urn:microsoft.com/office/officeart/2005/8/layout/radial3"/>
    <dgm:cxn modelId="{EB18B959-FFDF-434E-89E6-95436CF9B14E}" type="presParOf" srcId="{C0583F1D-D735-43A3-B902-0F694CCA1FB5}" destId="{8433F53D-4795-49A3-9439-51DCFCAFCB67}" srcOrd="3" destOrd="0" presId="urn:microsoft.com/office/officeart/2005/8/layout/radial3"/>
    <dgm:cxn modelId="{A43E4691-9652-49F2-8325-4BDA6A4FD222}" type="presParOf" srcId="{C0583F1D-D735-43A3-B902-0F694CCA1FB5}" destId="{E70E547F-E46C-4C71-845F-7A2DE04625D5}" srcOrd="4" destOrd="0" presId="urn:microsoft.com/office/officeart/2005/8/layout/radial3"/>
    <dgm:cxn modelId="{B17AC348-D287-4506-A6F0-DB8A9C9FB98E}" type="presParOf" srcId="{C0583F1D-D735-43A3-B902-0F694CCA1FB5}" destId="{EBE372AC-31C4-452A-9E5D-23A7BE70BD45}" srcOrd="5" destOrd="0" presId="urn:microsoft.com/office/officeart/2005/8/layout/radial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78D3ACB-1604-4FD3-98C5-1E8FAC4C8FF8}">
      <dsp:nvSpPr>
        <dsp:cNvPr id="0" name=""/>
        <dsp:cNvSpPr/>
      </dsp:nvSpPr>
      <dsp:spPr>
        <a:xfrm>
          <a:off x="2104355" y="1701702"/>
          <a:ext cx="3944689" cy="3944689"/>
        </a:xfrm>
        <a:prstGeom prst="ellipse">
          <a:avLst/>
        </a:prstGeom>
        <a:solidFill>
          <a:schemeClr val="accent2">
            <a:alpha val="50000"/>
            <a:hueOff val="0"/>
            <a:satOff val="0"/>
            <a:lumOff val="0"/>
            <a:alphaOff val="0"/>
          </a:schemeClr>
        </a:solidFill>
        <a:ln>
          <a:noFill/>
        </a:ln>
        <a:effectLst>
          <a:outerShdw blurRad="39000" dist="25400" dir="5400000" rotWithShape="0">
            <a:schemeClr val="accent2">
              <a:alpha val="50000"/>
              <a:hueOff val="0"/>
              <a:satOff val="0"/>
              <a:lumOff val="0"/>
              <a:alphaOff val="0"/>
              <a:shade val="33000"/>
              <a:alpha val="83000"/>
            </a:schemeClr>
          </a:outerShdw>
        </a:effectLst>
        <a:sp3d prstMaterial="plastic">
          <a:bevelT w="50800" h="50800"/>
          <a:bevelB w="50800" h="50800"/>
        </a:sp3d>
      </dsp:spPr>
      <dsp:style>
        <a:lnRef idx="0">
          <a:scrgbClr r="0" g="0" b="0"/>
        </a:lnRef>
        <a:fillRef idx="1">
          <a:scrgbClr r="0" g="0" b="0"/>
        </a:fillRef>
        <a:effectRef idx="2">
          <a:scrgbClr r="0" g="0" b="0"/>
        </a:effectRef>
        <a:fontRef idx="minor">
          <a:schemeClr val="tx1"/>
        </a:fontRef>
      </dsp:style>
      <dsp:txBody>
        <a:bodyPr spcFirstLastPara="0" vert="horz" wrap="square" lIns="57150" tIns="57150" rIns="57150" bIns="57150" numCol="1" spcCol="1270" anchor="ctr" anchorCtr="0">
          <a:noAutofit/>
        </a:bodyPr>
        <a:lstStyle/>
        <a:p>
          <a:pPr lvl="0" algn="ctr" defTabSz="2000250">
            <a:lnSpc>
              <a:spcPct val="90000"/>
            </a:lnSpc>
            <a:spcBef>
              <a:spcPct val="0"/>
            </a:spcBef>
            <a:spcAft>
              <a:spcPct val="35000"/>
            </a:spcAft>
          </a:pPr>
          <a:r>
            <a:rPr lang="en-US" sz="4500" kern="1200" dirty="0" smtClean="0"/>
            <a:t>Successful Aging</a:t>
          </a:r>
          <a:endParaRPr lang="en-US" sz="4500" kern="1200" dirty="0"/>
        </a:p>
      </dsp:txBody>
      <dsp:txXfrm>
        <a:off x="2104355" y="1701702"/>
        <a:ext cx="3944689" cy="3944689"/>
      </dsp:txXfrm>
    </dsp:sp>
    <dsp:sp modelId="{C8D34CB1-2482-4814-BED5-D433B0091886}">
      <dsp:nvSpPr>
        <dsp:cNvPr id="0" name=""/>
        <dsp:cNvSpPr/>
      </dsp:nvSpPr>
      <dsp:spPr>
        <a:xfrm>
          <a:off x="3090527" y="121703"/>
          <a:ext cx="1972344" cy="1972344"/>
        </a:xfrm>
        <a:prstGeom prst="ellipse">
          <a:avLst/>
        </a:prstGeom>
        <a:solidFill>
          <a:schemeClr val="accent2">
            <a:alpha val="50000"/>
            <a:hueOff val="-3241512"/>
            <a:satOff val="6667"/>
            <a:lumOff val="-510"/>
            <a:alphaOff val="0"/>
          </a:schemeClr>
        </a:solidFill>
        <a:ln>
          <a:noFill/>
        </a:ln>
        <a:effectLst>
          <a:outerShdw blurRad="39000" dist="25400" dir="5400000" rotWithShape="0">
            <a:schemeClr val="accent2">
              <a:alpha val="50000"/>
              <a:hueOff val="-3241512"/>
              <a:satOff val="6667"/>
              <a:lumOff val="-510"/>
              <a:alphaOff val="0"/>
              <a:shade val="33000"/>
              <a:alpha val="83000"/>
            </a:schemeClr>
          </a:outerShdw>
        </a:effectLst>
        <a:sp3d prstMaterial="plastic">
          <a:bevelT w="50800" h="50800"/>
          <a:bevelB w="50800" h="50800"/>
        </a:sp3d>
      </dsp:spPr>
      <dsp:style>
        <a:lnRef idx="0">
          <a:scrgbClr r="0" g="0" b="0"/>
        </a:lnRef>
        <a:fillRef idx="1">
          <a:scrgbClr r="0" g="0" b="0"/>
        </a:fillRef>
        <a:effectRef idx="2">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Ego Integrity</a:t>
          </a:r>
          <a:endParaRPr lang="en-US" sz="2000" kern="1200" dirty="0"/>
        </a:p>
      </dsp:txBody>
      <dsp:txXfrm>
        <a:off x="3090527" y="121703"/>
        <a:ext cx="1972344" cy="1972344"/>
      </dsp:txXfrm>
    </dsp:sp>
    <dsp:sp modelId="{B2F9D5E3-CE5B-4E3C-B745-C8D5D6CB6272}">
      <dsp:nvSpPr>
        <dsp:cNvPr id="0" name=""/>
        <dsp:cNvSpPr/>
      </dsp:nvSpPr>
      <dsp:spPr>
        <a:xfrm>
          <a:off x="5531102" y="1894884"/>
          <a:ext cx="1972344" cy="1972344"/>
        </a:xfrm>
        <a:prstGeom prst="ellipse">
          <a:avLst/>
        </a:prstGeom>
        <a:solidFill>
          <a:schemeClr val="accent2">
            <a:alpha val="50000"/>
            <a:hueOff val="-6483024"/>
            <a:satOff val="13334"/>
            <a:lumOff val="-1020"/>
            <a:alphaOff val="0"/>
          </a:schemeClr>
        </a:solidFill>
        <a:ln>
          <a:noFill/>
        </a:ln>
        <a:effectLst>
          <a:outerShdw blurRad="39000" dist="25400" dir="5400000" rotWithShape="0">
            <a:schemeClr val="accent2">
              <a:alpha val="50000"/>
              <a:hueOff val="-6483024"/>
              <a:satOff val="13334"/>
              <a:lumOff val="-1020"/>
              <a:alphaOff val="0"/>
              <a:shade val="33000"/>
              <a:alpha val="83000"/>
            </a:schemeClr>
          </a:outerShdw>
        </a:effectLst>
        <a:sp3d prstMaterial="plastic">
          <a:bevelT w="50800" h="50800"/>
          <a:bevelB w="50800" h="50800"/>
        </a:sp3d>
      </dsp:spPr>
      <dsp:style>
        <a:lnRef idx="0">
          <a:scrgbClr r="0" g="0" b="0"/>
        </a:lnRef>
        <a:fillRef idx="1">
          <a:scrgbClr r="0" g="0" b="0"/>
        </a:fillRef>
        <a:effectRef idx="2">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Positive</a:t>
          </a:r>
          <a:r>
            <a:rPr lang="en-US" sz="2000" kern="1200" baseline="0" dirty="0" smtClean="0"/>
            <a:t> Outlook</a:t>
          </a:r>
          <a:endParaRPr lang="en-US" sz="2000" kern="1200" dirty="0"/>
        </a:p>
      </dsp:txBody>
      <dsp:txXfrm>
        <a:off x="5531102" y="1894884"/>
        <a:ext cx="1972344" cy="1972344"/>
      </dsp:txXfrm>
    </dsp:sp>
    <dsp:sp modelId="{8433F53D-4795-49A3-9439-51DCFCAFCB67}">
      <dsp:nvSpPr>
        <dsp:cNvPr id="0" name=""/>
        <dsp:cNvSpPr/>
      </dsp:nvSpPr>
      <dsp:spPr>
        <a:xfrm>
          <a:off x="4598885" y="4763952"/>
          <a:ext cx="1972344" cy="1972344"/>
        </a:xfrm>
        <a:prstGeom prst="ellipse">
          <a:avLst/>
        </a:prstGeom>
        <a:solidFill>
          <a:schemeClr val="accent2">
            <a:alpha val="50000"/>
            <a:hueOff val="-9724536"/>
            <a:satOff val="20000"/>
            <a:lumOff val="-1529"/>
            <a:alphaOff val="0"/>
          </a:schemeClr>
        </a:solidFill>
        <a:ln>
          <a:noFill/>
        </a:ln>
        <a:effectLst>
          <a:outerShdw blurRad="39000" dist="25400" dir="5400000" rotWithShape="0">
            <a:schemeClr val="accent2">
              <a:alpha val="50000"/>
              <a:hueOff val="-9724536"/>
              <a:satOff val="20000"/>
              <a:lumOff val="-1529"/>
              <a:alphaOff val="0"/>
              <a:shade val="33000"/>
              <a:alpha val="83000"/>
            </a:schemeClr>
          </a:outerShdw>
        </a:effectLst>
        <a:sp3d prstMaterial="plastic">
          <a:bevelT w="50800" h="50800"/>
          <a:bevelB w="50800" h="50800"/>
        </a:sp3d>
      </dsp:spPr>
      <dsp:style>
        <a:lnRef idx="0">
          <a:scrgbClr r="0" g="0" b="0"/>
        </a:lnRef>
        <a:fillRef idx="1">
          <a:scrgbClr r="0" g="0" b="0"/>
        </a:fillRef>
        <a:effectRef idx="2">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Reshaping One’s Life</a:t>
          </a:r>
          <a:endParaRPr lang="en-US" sz="2000" kern="1200" dirty="0"/>
        </a:p>
      </dsp:txBody>
      <dsp:txXfrm>
        <a:off x="4598885" y="4763952"/>
        <a:ext cx="1972344" cy="1972344"/>
      </dsp:txXfrm>
    </dsp:sp>
    <dsp:sp modelId="{E70E547F-E46C-4C71-845F-7A2DE04625D5}">
      <dsp:nvSpPr>
        <dsp:cNvPr id="0" name=""/>
        <dsp:cNvSpPr/>
      </dsp:nvSpPr>
      <dsp:spPr>
        <a:xfrm>
          <a:off x="1582169" y="4763952"/>
          <a:ext cx="1972344" cy="1972344"/>
        </a:xfrm>
        <a:prstGeom prst="ellipse">
          <a:avLst/>
        </a:prstGeom>
        <a:solidFill>
          <a:schemeClr val="accent2">
            <a:alpha val="50000"/>
            <a:hueOff val="-12966049"/>
            <a:satOff val="26667"/>
            <a:lumOff val="-2039"/>
            <a:alphaOff val="0"/>
          </a:schemeClr>
        </a:solidFill>
        <a:ln>
          <a:noFill/>
        </a:ln>
        <a:effectLst>
          <a:outerShdw blurRad="39000" dist="25400" dir="5400000" rotWithShape="0">
            <a:schemeClr val="accent2">
              <a:alpha val="50000"/>
              <a:hueOff val="-12966049"/>
              <a:satOff val="26667"/>
              <a:lumOff val="-2039"/>
              <a:alphaOff val="0"/>
              <a:shade val="33000"/>
              <a:alpha val="83000"/>
            </a:schemeClr>
          </a:outerShdw>
        </a:effectLst>
        <a:sp3d prstMaterial="plastic">
          <a:bevelT w="50800" h="50800"/>
          <a:bevelB w="50800" h="50800"/>
        </a:sp3d>
      </dsp:spPr>
      <dsp:style>
        <a:lnRef idx="0">
          <a:scrgbClr r="0" g="0" b="0"/>
        </a:lnRef>
        <a:fillRef idx="1">
          <a:scrgbClr r="0" g="0" b="0"/>
        </a:fillRef>
        <a:effectRef idx="2">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Aging and Adjustment</a:t>
          </a:r>
          <a:endParaRPr lang="en-US" sz="2000" kern="1200" dirty="0"/>
        </a:p>
      </dsp:txBody>
      <dsp:txXfrm>
        <a:off x="1582169" y="4763952"/>
        <a:ext cx="1972344" cy="1972344"/>
      </dsp:txXfrm>
    </dsp:sp>
    <dsp:sp modelId="{EBE372AC-31C4-452A-9E5D-23A7BE70BD45}">
      <dsp:nvSpPr>
        <dsp:cNvPr id="0" name=""/>
        <dsp:cNvSpPr/>
      </dsp:nvSpPr>
      <dsp:spPr>
        <a:xfrm>
          <a:off x="649952" y="1894884"/>
          <a:ext cx="1972344" cy="1972344"/>
        </a:xfrm>
        <a:prstGeom prst="ellipse">
          <a:avLst/>
        </a:prstGeom>
        <a:solidFill>
          <a:schemeClr val="accent2">
            <a:alpha val="50000"/>
            <a:hueOff val="-16207560"/>
            <a:satOff val="33334"/>
            <a:lumOff val="-2549"/>
            <a:alphaOff val="0"/>
          </a:schemeClr>
        </a:solidFill>
        <a:ln>
          <a:noFill/>
        </a:ln>
        <a:effectLst>
          <a:outerShdw blurRad="39000" dist="25400" dir="5400000" rotWithShape="0">
            <a:schemeClr val="accent2">
              <a:alpha val="50000"/>
              <a:hueOff val="-16207560"/>
              <a:satOff val="33334"/>
              <a:lumOff val="-2549"/>
              <a:alphaOff val="0"/>
              <a:shade val="33000"/>
              <a:alpha val="83000"/>
            </a:schemeClr>
          </a:outerShdw>
        </a:effectLst>
        <a:sp3d prstMaterial="plastic">
          <a:bevelT w="50800" h="50800"/>
          <a:bevelB w="50800" h="50800"/>
        </a:sp3d>
      </dsp:spPr>
      <dsp:style>
        <a:lnRef idx="0">
          <a:scrgbClr r="0" g="0" b="0"/>
        </a:lnRef>
        <a:fillRef idx="1">
          <a:scrgbClr r="0" g="0" b="0"/>
        </a:fillRef>
        <a:effectRef idx="2">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Self Challenge</a:t>
          </a:r>
          <a:endParaRPr lang="en-US" sz="2000" kern="1200" dirty="0"/>
        </a:p>
      </dsp:txBody>
      <dsp:txXfrm>
        <a:off x="649952" y="1894884"/>
        <a:ext cx="1972344" cy="1972344"/>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37D11DA-3EAC-4C39-AC41-0533AFCD14CC}" type="datetimeFigureOut">
              <a:rPr lang="en-US" smtClean="0"/>
              <a:pPr/>
              <a:t>3/9/2011</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FCCE6180-1DAA-4754-AF99-93E82A1DBB2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37D11DA-3EAC-4C39-AC41-0533AFCD14CC}" type="datetimeFigureOut">
              <a:rPr lang="en-US" smtClean="0"/>
              <a:pPr/>
              <a:t>3/9/2011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CCE6180-1DAA-4754-AF99-93E82A1DBB2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537D11DA-3EAC-4C39-AC41-0533AFCD14CC}" type="datetimeFigureOut">
              <a:rPr lang="en-US" smtClean="0"/>
              <a:pPr/>
              <a:t>3/9/2011</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FCCE6180-1DAA-4754-AF99-93E82A1DBB2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37D11DA-3EAC-4C39-AC41-0533AFCD14CC}" type="datetimeFigureOut">
              <a:rPr lang="en-US" smtClean="0"/>
              <a:pPr/>
              <a:t>3/9/2011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CCE6180-1DAA-4754-AF99-93E82A1DBB2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37D11DA-3EAC-4C39-AC41-0533AFCD14CC}" type="datetimeFigureOut">
              <a:rPr lang="en-US" smtClean="0"/>
              <a:pPr/>
              <a:t>3/9/2011</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FCCE6180-1DAA-4754-AF99-93E82A1DBB2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37D11DA-3EAC-4C39-AC41-0533AFCD14CC}" type="datetimeFigureOut">
              <a:rPr lang="en-US" smtClean="0"/>
              <a:pPr/>
              <a:t>3/9/2011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CCE6180-1DAA-4754-AF99-93E82A1DBB2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37D11DA-3EAC-4C39-AC41-0533AFCD14CC}" type="datetimeFigureOut">
              <a:rPr lang="en-US" smtClean="0"/>
              <a:pPr/>
              <a:t>3/9/2011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FCCE6180-1DAA-4754-AF99-93E82A1DBB2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37D11DA-3EAC-4C39-AC41-0533AFCD14CC}" type="datetimeFigureOut">
              <a:rPr lang="en-US" smtClean="0"/>
              <a:pPr/>
              <a:t>3/9/2011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CCE6180-1DAA-4754-AF99-93E82A1DBB2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537D11DA-3EAC-4C39-AC41-0533AFCD14CC}" type="datetimeFigureOut">
              <a:rPr lang="en-US" smtClean="0"/>
              <a:pPr/>
              <a:t>3/9/2011</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FCCE6180-1DAA-4754-AF99-93E82A1DBB2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37D11DA-3EAC-4C39-AC41-0533AFCD14CC}" type="datetimeFigureOut">
              <a:rPr lang="en-US" smtClean="0"/>
              <a:pPr/>
              <a:t>3/9/2011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CCE6180-1DAA-4754-AF99-93E82A1DBB2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537D11DA-3EAC-4C39-AC41-0533AFCD14CC}" type="datetimeFigureOut">
              <a:rPr lang="en-US" smtClean="0"/>
              <a:pPr/>
              <a:t>3/9/2011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CCE6180-1DAA-4754-AF99-93E82A1DBB2E}"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37D11DA-3EAC-4C39-AC41-0533AFCD14CC}" type="datetimeFigureOut">
              <a:rPr lang="en-US" smtClean="0"/>
              <a:pPr/>
              <a:t>3/9/2011</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FCCE6180-1DAA-4754-AF99-93E82A1DBB2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Text Placeholder 3"/>
          <p:cNvSpPr>
            <a:spLocks noGrp="1"/>
          </p:cNvSpPr>
          <p:nvPr>
            <p:ph type="body" idx="1"/>
          </p:nvPr>
        </p:nvSpPr>
        <p:spPr/>
        <p:txBody>
          <a:bodyPr>
            <a:noAutofit/>
          </a:bodyPr>
          <a:lstStyle/>
          <a:p>
            <a:r>
              <a:rPr lang="en-US" sz="4000" dirty="0" smtClean="0"/>
              <a:t>Do Now</a:t>
            </a:r>
            <a:endParaRPr lang="en-US" sz="4000" dirty="0"/>
          </a:p>
        </p:txBody>
      </p:sp>
      <p:sp>
        <p:nvSpPr>
          <p:cNvPr id="6" name="Text Placeholder 5"/>
          <p:cNvSpPr>
            <a:spLocks noGrp="1"/>
          </p:cNvSpPr>
          <p:nvPr>
            <p:ph type="body" sz="half" idx="3"/>
          </p:nvPr>
        </p:nvSpPr>
        <p:spPr>
          <a:xfrm>
            <a:off x="4876800" y="5181600"/>
            <a:ext cx="3520440" cy="457200"/>
          </a:xfrm>
        </p:spPr>
        <p:txBody>
          <a:bodyPr/>
          <a:lstStyle/>
          <a:p>
            <a:r>
              <a:rPr lang="en-US" dirty="0" smtClean="0"/>
              <a:t>Key Terms</a:t>
            </a:r>
          </a:p>
        </p:txBody>
      </p:sp>
      <p:sp>
        <p:nvSpPr>
          <p:cNvPr id="5" name="Content Placeholder 4"/>
          <p:cNvSpPr>
            <a:spLocks noGrp="1"/>
          </p:cNvSpPr>
          <p:nvPr>
            <p:ph sz="quarter" idx="2"/>
          </p:nvPr>
        </p:nvSpPr>
        <p:spPr/>
        <p:txBody>
          <a:bodyPr/>
          <a:lstStyle/>
          <a:p>
            <a:r>
              <a:rPr lang="en-US" dirty="0" smtClean="0"/>
              <a:t>Do you have any family history of Alzheimer’s or Dementia? If so, how has it effected individuals in your family? If not, do you think you could run into this problem later in age?</a:t>
            </a:r>
            <a:endParaRPr lang="en-US" dirty="0"/>
          </a:p>
        </p:txBody>
      </p:sp>
      <p:sp>
        <p:nvSpPr>
          <p:cNvPr id="7" name="Content Placeholder 6"/>
          <p:cNvSpPr>
            <a:spLocks noGrp="1"/>
          </p:cNvSpPr>
          <p:nvPr>
            <p:ph sz="quarter" idx="4"/>
          </p:nvPr>
        </p:nvSpPr>
        <p:spPr>
          <a:xfrm>
            <a:off x="5257800" y="1711840"/>
            <a:ext cx="2441448" cy="3545960"/>
          </a:xfrm>
        </p:spPr>
        <p:txBody>
          <a:bodyPr>
            <a:normAutofit fontScale="85000" lnSpcReduction="20000"/>
          </a:bodyPr>
          <a:lstStyle/>
          <a:p>
            <a:r>
              <a:rPr lang="en-US" dirty="0" smtClean="0"/>
              <a:t>Programmed Theories</a:t>
            </a:r>
          </a:p>
          <a:p>
            <a:r>
              <a:rPr lang="en-US" dirty="0" smtClean="0"/>
              <a:t>Cellular Damage Theories</a:t>
            </a:r>
          </a:p>
          <a:p>
            <a:r>
              <a:rPr lang="en-US" dirty="0" smtClean="0"/>
              <a:t>Free Radicals</a:t>
            </a:r>
          </a:p>
          <a:p>
            <a:r>
              <a:rPr lang="en-US" dirty="0" smtClean="0"/>
              <a:t>Cross-Linking</a:t>
            </a:r>
          </a:p>
          <a:p>
            <a:r>
              <a:rPr lang="en-US" dirty="0" smtClean="0"/>
              <a:t>Dementia</a:t>
            </a:r>
          </a:p>
          <a:p>
            <a:r>
              <a:rPr lang="en-US" dirty="0" smtClean="0"/>
              <a:t>Senile Dementia</a:t>
            </a:r>
          </a:p>
          <a:p>
            <a:r>
              <a:rPr lang="en-US" dirty="0" smtClean="0"/>
              <a:t>Alzheimer’s Disease</a:t>
            </a:r>
          </a:p>
          <a:p>
            <a:r>
              <a:rPr lang="en-US" dirty="0" smtClean="0"/>
              <a:t>Ego Integrity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Group Work</a:t>
            </a:r>
            <a:endParaRPr lang="en-US" dirty="0"/>
          </a:p>
        </p:txBody>
      </p:sp>
      <p:sp>
        <p:nvSpPr>
          <p:cNvPr id="3" name="Content Placeholder 2"/>
          <p:cNvSpPr>
            <a:spLocks noGrp="1"/>
          </p:cNvSpPr>
          <p:nvPr>
            <p:ph idx="1"/>
          </p:nvPr>
        </p:nvSpPr>
        <p:spPr/>
        <p:txBody>
          <a:bodyPr>
            <a:normAutofit/>
          </a:bodyPr>
          <a:lstStyle/>
          <a:p>
            <a:pPr algn="ctr"/>
            <a:r>
              <a:rPr lang="en-US" dirty="0" smtClean="0"/>
              <a:t>Group 1: Causes of the Disease</a:t>
            </a:r>
          </a:p>
          <a:p>
            <a:pPr algn="ctr"/>
            <a:endParaRPr lang="en-US" dirty="0" smtClean="0"/>
          </a:p>
          <a:p>
            <a:pPr algn="ctr"/>
            <a:r>
              <a:rPr lang="en-US" dirty="0" smtClean="0"/>
              <a:t>Group 2: Alzheimer’s and Genes</a:t>
            </a:r>
          </a:p>
          <a:p>
            <a:pPr algn="ctr"/>
            <a:endParaRPr lang="en-US" dirty="0" smtClean="0"/>
          </a:p>
          <a:p>
            <a:pPr algn="ctr"/>
            <a:r>
              <a:rPr lang="en-US" dirty="0" smtClean="0"/>
              <a:t>Group 3: Symptoms of Alzheimer's</a:t>
            </a:r>
          </a:p>
          <a:p>
            <a:pPr algn="ctr"/>
            <a:endParaRPr lang="en-US" dirty="0" smtClean="0"/>
          </a:p>
          <a:p>
            <a:pPr algn="ctr"/>
            <a:r>
              <a:rPr lang="en-US" dirty="0" smtClean="0"/>
              <a:t>Group 4: Alzheimer’s Stages</a:t>
            </a:r>
          </a:p>
          <a:p>
            <a:pPr algn="ctr"/>
            <a:endParaRPr lang="en-US" dirty="0" smtClean="0"/>
          </a:p>
          <a:p>
            <a:pPr algn="ctr"/>
            <a:r>
              <a:rPr lang="en-US" dirty="0" smtClean="0"/>
              <a:t>Group 5: Alzheimer’s Treatment</a:t>
            </a:r>
          </a:p>
          <a:p>
            <a:pPr algn="ctr"/>
            <a:endParaRPr lang="en-US" dirty="0" smtClean="0"/>
          </a:p>
        </p:txBody>
      </p:sp>
    </p:spTree>
  </p:cSld>
  <p:clrMapOvr>
    <a:masterClrMapping/>
  </p:clrMapOvr>
  <p:transition>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Homework</a:t>
            </a:r>
            <a:br>
              <a:rPr lang="en-US" dirty="0" smtClean="0"/>
            </a:br>
            <a:r>
              <a:rPr lang="en-US" dirty="0" smtClean="0"/>
              <a:t>Due Friday March 4</a:t>
            </a:r>
            <a:r>
              <a:rPr lang="en-US" baseline="30000" dirty="0" smtClean="0"/>
              <a:t>th</a:t>
            </a:r>
            <a:r>
              <a:rPr lang="en-US" dirty="0" smtClean="0"/>
              <a:t> </a:t>
            </a:r>
            <a:endParaRPr lang="en-US" dirty="0"/>
          </a:p>
        </p:txBody>
      </p:sp>
      <p:sp>
        <p:nvSpPr>
          <p:cNvPr id="3" name="Content Placeholder 2"/>
          <p:cNvSpPr>
            <a:spLocks noGrp="1"/>
          </p:cNvSpPr>
          <p:nvPr>
            <p:ph idx="1"/>
          </p:nvPr>
        </p:nvSpPr>
        <p:spPr/>
        <p:txBody>
          <a:bodyPr>
            <a:normAutofit fontScale="85000" lnSpcReduction="10000"/>
          </a:bodyPr>
          <a:lstStyle/>
          <a:p>
            <a:pPr algn="ctr"/>
            <a:r>
              <a:rPr lang="en-US" dirty="0" smtClean="0"/>
              <a:t>Answer Thinking About Psychology questions on Page 291.</a:t>
            </a:r>
          </a:p>
          <a:p>
            <a:pPr algn="ctr"/>
            <a:endParaRPr lang="en-US" dirty="0" smtClean="0"/>
          </a:p>
          <a:p>
            <a:pPr algn="ctr"/>
            <a:r>
              <a:rPr lang="en-US" dirty="0" smtClean="0"/>
              <a:t>What is the difference between programmed theories of aging and cellular damage theories?</a:t>
            </a:r>
          </a:p>
          <a:p>
            <a:pPr algn="ctr"/>
            <a:endParaRPr lang="en-US" dirty="0" smtClean="0"/>
          </a:p>
          <a:p>
            <a:pPr algn="ctr"/>
            <a:r>
              <a:rPr lang="en-US" dirty="0" smtClean="0"/>
              <a:t>Why is ego integrity an important part of healthy aging?</a:t>
            </a:r>
          </a:p>
          <a:p>
            <a:pPr algn="ctr"/>
            <a:endParaRPr lang="en-US" dirty="0" smtClean="0"/>
          </a:p>
          <a:p>
            <a:pPr algn="ctr">
              <a:buNone/>
            </a:pPr>
            <a:r>
              <a:rPr lang="en-US" u="sng" dirty="0" smtClean="0">
                <a:effectLst>
                  <a:outerShdw blurRad="38100" dist="38100" dir="2700000" algn="tl">
                    <a:srgbClr val="000000">
                      <a:alpha val="43137"/>
                    </a:srgbClr>
                  </a:outerShdw>
                </a:effectLst>
              </a:rPr>
              <a:t>Critical Thinking </a:t>
            </a:r>
            <a:r>
              <a:rPr lang="en-US" dirty="0" smtClean="0"/>
              <a:t>– Many older people experience minor and temporary memory losses. What are some memory aids older people can use to keep track of their medication and remember important telephone numbers or directions to the doctor’s office?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Late Adulthood</a:t>
            </a:r>
            <a:endParaRPr lang="en-US" dirty="0"/>
          </a:p>
        </p:txBody>
      </p:sp>
      <p:sp>
        <p:nvSpPr>
          <p:cNvPr id="3" name="Subtitle 2"/>
          <p:cNvSpPr>
            <a:spLocks noGrp="1"/>
          </p:cNvSpPr>
          <p:nvPr>
            <p:ph type="subTitle" idx="1"/>
          </p:nvPr>
        </p:nvSpPr>
        <p:spPr/>
        <p:txBody>
          <a:bodyPr/>
          <a:lstStyle/>
          <a:p>
            <a:r>
              <a:rPr lang="en-US" dirty="0" smtClean="0"/>
              <a:t>March 3, 2011</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Changes</a:t>
            </a:r>
            <a:endParaRPr lang="en-US" dirty="0"/>
          </a:p>
        </p:txBody>
      </p:sp>
      <p:sp>
        <p:nvSpPr>
          <p:cNvPr id="3" name="Content Placeholder 2"/>
          <p:cNvSpPr>
            <a:spLocks noGrp="1"/>
          </p:cNvSpPr>
          <p:nvPr>
            <p:ph idx="1"/>
          </p:nvPr>
        </p:nvSpPr>
        <p:spPr>
          <a:xfrm>
            <a:off x="457200" y="1609416"/>
            <a:ext cx="3124200" cy="5248584"/>
          </a:xfrm>
        </p:spPr>
        <p:txBody>
          <a:bodyPr>
            <a:normAutofit lnSpcReduction="10000"/>
          </a:bodyPr>
          <a:lstStyle/>
          <a:p>
            <a:r>
              <a:rPr lang="en-US" dirty="0" smtClean="0"/>
              <a:t>Aged Appearance</a:t>
            </a:r>
          </a:p>
          <a:p>
            <a:pPr lvl="1"/>
            <a:r>
              <a:rPr lang="en-US" dirty="0" smtClean="0"/>
              <a:t>Lighter hair, wrinkles, less elasticity</a:t>
            </a:r>
          </a:p>
          <a:p>
            <a:r>
              <a:rPr lang="en-US" dirty="0" smtClean="0"/>
              <a:t>Bone structure </a:t>
            </a:r>
          </a:p>
          <a:p>
            <a:pPr lvl="1"/>
            <a:r>
              <a:rPr lang="en-US" dirty="0" smtClean="0"/>
              <a:t>Bones become brittle. Height/Width decreases.</a:t>
            </a:r>
          </a:p>
          <a:p>
            <a:r>
              <a:rPr lang="en-US" dirty="0" smtClean="0"/>
              <a:t>Flexibility</a:t>
            </a:r>
          </a:p>
          <a:p>
            <a:pPr lvl="1"/>
            <a:r>
              <a:rPr lang="en-US" dirty="0" smtClean="0"/>
              <a:t>Movement decreases. Range of motion becomes limited</a:t>
            </a:r>
            <a:endParaRPr lang="en-US" dirty="0"/>
          </a:p>
        </p:txBody>
      </p:sp>
      <p:pic>
        <p:nvPicPr>
          <p:cNvPr id="1027" name="Picture 3"/>
          <p:cNvPicPr>
            <a:picLocks noChangeAspect="1" noChangeArrowheads="1"/>
          </p:cNvPicPr>
          <p:nvPr/>
        </p:nvPicPr>
        <p:blipFill>
          <a:blip r:embed="rId2" cstate="print"/>
          <a:srcRect/>
          <a:stretch>
            <a:fillRect/>
          </a:stretch>
        </p:blipFill>
        <p:spPr bwMode="auto">
          <a:xfrm>
            <a:off x="3581400" y="1905000"/>
            <a:ext cx="5362629" cy="437197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strips(downLeft)">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strips(downLeft)">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strips(downLeft)">
                                      <p:cBhvr>
                                        <p:cTn id="1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Aging: The question of time</a:t>
            </a:r>
            <a:endParaRPr lang="en-US" dirty="0"/>
          </a:p>
        </p:txBody>
      </p:sp>
      <p:sp>
        <p:nvSpPr>
          <p:cNvPr id="4" name="Text Placeholder 3"/>
          <p:cNvSpPr>
            <a:spLocks noGrp="1"/>
          </p:cNvSpPr>
          <p:nvPr>
            <p:ph type="body" idx="1"/>
          </p:nvPr>
        </p:nvSpPr>
        <p:spPr/>
        <p:txBody>
          <a:bodyPr/>
          <a:lstStyle/>
          <a:p>
            <a:r>
              <a:rPr lang="en-US" dirty="0" smtClean="0"/>
              <a:t>Programmed Theories</a:t>
            </a:r>
            <a:endParaRPr lang="en-US" dirty="0"/>
          </a:p>
        </p:txBody>
      </p:sp>
      <p:sp>
        <p:nvSpPr>
          <p:cNvPr id="6" name="Text Placeholder 5"/>
          <p:cNvSpPr>
            <a:spLocks noGrp="1"/>
          </p:cNvSpPr>
          <p:nvPr>
            <p:ph type="body" sz="half" idx="3"/>
          </p:nvPr>
        </p:nvSpPr>
        <p:spPr/>
        <p:txBody>
          <a:bodyPr>
            <a:normAutofit/>
          </a:bodyPr>
          <a:lstStyle/>
          <a:p>
            <a:r>
              <a:rPr lang="en-US" dirty="0" smtClean="0"/>
              <a:t>Cellular Damage Theories</a:t>
            </a:r>
            <a:endParaRPr lang="en-US" dirty="0"/>
          </a:p>
        </p:txBody>
      </p:sp>
      <p:sp>
        <p:nvSpPr>
          <p:cNvPr id="5" name="Content Placeholder 4"/>
          <p:cNvSpPr>
            <a:spLocks noGrp="1"/>
          </p:cNvSpPr>
          <p:nvPr>
            <p:ph sz="quarter" idx="2"/>
          </p:nvPr>
        </p:nvSpPr>
        <p:spPr/>
        <p:txBody>
          <a:bodyPr>
            <a:normAutofit/>
          </a:bodyPr>
          <a:lstStyle/>
          <a:p>
            <a:endParaRPr lang="en-US" dirty="0" smtClean="0"/>
          </a:p>
          <a:p>
            <a:r>
              <a:rPr lang="en-US" dirty="0" smtClean="0"/>
              <a:t>Biological Clocks</a:t>
            </a:r>
          </a:p>
          <a:p>
            <a:endParaRPr lang="en-US" dirty="0" smtClean="0"/>
          </a:p>
          <a:p>
            <a:r>
              <a:rPr lang="en-US" dirty="0" smtClean="0"/>
              <a:t>Genetic Influence</a:t>
            </a:r>
          </a:p>
          <a:p>
            <a:endParaRPr lang="en-US" dirty="0" smtClean="0"/>
          </a:p>
          <a:p>
            <a:r>
              <a:rPr lang="en-US" dirty="0" smtClean="0"/>
              <a:t>Hereditary Problems</a:t>
            </a:r>
          </a:p>
          <a:p>
            <a:endParaRPr lang="en-US" dirty="0" smtClean="0"/>
          </a:p>
          <a:p>
            <a:r>
              <a:rPr lang="en-US" dirty="0" smtClean="0"/>
              <a:t>Other Issues?</a:t>
            </a:r>
            <a:endParaRPr lang="en-US" dirty="0"/>
          </a:p>
        </p:txBody>
      </p:sp>
      <p:sp>
        <p:nvSpPr>
          <p:cNvPr id="7" name="Content Placeholder 6"/>
          <p:cNvSpPr>
            <a:spLocks noGrp="1"/>
          </p:cNvSpPr>
          <p:nvPr>
            <p:ph sz="quarter" idx="4"/>
          </p:nvPr>
        </p:nvSpPr>
        <p:spPr/>
        <p:txBody>
          <a:bodyPr>
            <a:normAutofit fontScale="92500" lnSpcReduction="20000"/>
          </a:bodyPr>
          <a:lstStyle/>
          <a:p>
            <a:r>
              <a:rPr lang="en-US" dirty="0" smtClean="0"/>
              <a:t>Malfunction, not Heredity</a:t>
            </a:r>
          </a:p>
          <a:p>
            <a:pPr lvl="1"/>
            <a:r>
              <a:rPr lang="en-US" dirty="0" smtClean="0"/>
              <a:t>Mechanistic – Our bodies, like machines, wear down over time</a:t>
            </a:r>
          </a:p>
          <a:p>
            <a:r>
              <a:rPr lang="en-US" dirty="0" smtClean="0"/>
              <a:t>Free Radicals</a:t>
            </a:r>
          </a:p>
          <a:p>
            <a:pPr lvl="1"/>
            <a:r>
              <a:rPr lang="en-US" dirty="0" smtClean="0"/>
              <a:t>Biological and environmental agents of destruction!</a:t>
            </a:r>
          </a:p>
          <a:p>
            <a:r>
              <a:rPr lang="en-US" dirty="0" smtClean="0"/>
              <a:t>Cross-Linking</a:t>
            </a:r>
          </a:p>
          <a:p>
            <a:pPr lvl="1"/>
            <a:r>
              <a:rPr lang="en-US" dirty="0" smtClean="0"/>
              <a:t>Proteins bind together to lessen elasticity, skin durability, and overall strength resulting in aging.</a:t>
            </a:r>
          </a:p>
        </p:txBody>
      </p:sp>
      <p:pic>
        <p:nvPicPr>
          <p:cNvPr id="2052" name="Picture 4" descr="C:\Documents and Settings\Mike\Local Settings\Temporary Internet Files\Content.IE5\Y4R8MFO2\MC900434864[1].png"/>
          <p:cNvPicPr>
            <a:picLocks noChangeAspect="1" noChangeArrowheads="1"/>
          </p:cNvPicPr>
          <p:nvPr/>
        </p:nvPicPr>
        <p:blipFill>
          <a:blip r:embed="rId2" cstate="print"/>
          <a:srcRect/>
          <a:stretch>
            <a:fillRect/>
          </a:stretch>
        </p:blipFill>
        <p:spPr bwMode="auto">
          <a:xfrm>
            <a:off x="3962400" y="0"/>
            <a:ext cx="1066800" cy="914400"/>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box(in)">
                                      <p:cBhvr>
                                        <p:cTn id="7" dur="500"/>
                                        <p:tgtEl>
                                          <p:spTgt spid="4">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ox(in)">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Effect transition="in" filter="blinds(horizontal)">
                                      <p:cBhvr>
                                        <p:cTn id="17" dur="500"/>
                                        <p:tgtEl>
                                          <p:spTgt spid="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blinds(horizontal)">
                                      <p:cBhvr>
                                        <p:cTn id="22" dur="500"/>
                                        <p:tgtEl>
                                          <p:spTgt spid="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animEffect transition="in" filter="blinds(horizontal)">
                                      <p:cBhvr>
                                        <p:cTn id="27" dur="500"/>
                                        <p:tgtEl>
                                          <p:spTgt spid="7">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6">
                                            <p:bg/>
                                          </p:spTgt>
                                        </p:tgtEl>
                                        <p:attrNameLst>
                                          <p:attrName>style.visibility</p:attrName>
                                        </p:attrNameLst>
                                      </p:cBhvr>
                                      <p:to>
                                        <p:strVal val="visible"/>
                                      </p:to>
                                    </p:set>
                                    <p:animEffect transition="in" filter="blinds(horizontal)">
                                      <p:cBhvr>
                                        <p:cTn id="32" dur="500"/>
                                        <p:tgtEl>
                                          <p:spTgt spid="6">
                                            <p:bg/>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blinds(horizontal)">
                                      <p:cBhvr>
                                        <p:cTn id="3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Cognitive Changes</a:t>
            </a:r>
            <a:endParaRPr lang="en-US" dirty="0"/>
          </a:p>
        </p:txBody>
      </p:sp>
      <p:sp>
        <p:nvSpPr>
          <p:cNvPr id="3" name="Text Placeholder 2"/>
          <p:cNvSpPr>
            <a:spLocks noGrp="1"/>
          </p:cNvSpPr>
          <p:nvPr>
            <p:ph type="body" idx="1"/>
          </p:nvPr>
        </p:nvSpPr>
        <p:spPr/>
        <p:txBody>
          <a:bodyPr>
            <a:normAutofit/>
          </a:bodyPr>
          <a:lstStyle/>
          <a:p>
            <a:r>
              <a:rPr lang="en-US" sz="2400" dirty="0" smtClean="0"/>
              <a:t>Dementia</a:t>
            </a:r>
            <a:endParaRPr lang="en-US" sz="2400" dirty="0"/>
          </a:p>
        </p:txBody>
      </p:sp>
      <p:sp>
        <p:nvSpPr>
          <p:cNvPr id="10" name="Text Placeholder 9"/>
          <p:cNvSpPr>
            <a:spLocks noGrp="1"/>
          </p:cNvSpPr>
          <p:nvPr>
            <p:ph type="body" sz="half" idx="3"/>
          </p:nvPr>
        </p:nvSpPr>
        <p:spPr/>
        <p:txBody>
          <a:bodyPr>
            <a:normAutofit/>
          </a:bodyPr>
          <a:lstStyle/>
          <a:p>
            <a:r>
              <a:rPr lang="en-US" sz="2400" dirty="0" smtClean="0"/>
              <a:t>Senile Dementia</a:t>
            </a:r>
            <a:endParaRPr lang="en-US" sz="2400" dirty="0"/>
          </a:p>
        </p:txBody>
      </p:sp>
      <p:sp>
        <p:nvSpPr>
          <p:cNvPr id="9" name="Content Placeholder 8"/>
          <p:cNvSpPr>
            <a:spLocks noGrp="1"/>
          </p:cNvSpPr>
          <p:nvPr>
            <p:ph sz="quarter" idx="2"/>
          </p:nvPr>
        </p:nvSpPr>
        <p:spPr/>
        <p:txBody>
          <a:bodyPr/>
          <a:lstStyle/>
          <a:p>
            <a:endParaRPr lang="en-US" dirty="0" smtClean="0"/>
          </a:p>
          <a:p>
            <a:endParaRPr lang="en-US" dirty="0" smtClean="0"/>
          </a:p>
          <a:p>
            <a:r>
              <a:rPr lang="en-US" dirty="0" smtClean="0"/>
              <a:t>Memory Loss</a:t>
            </a:r>
          </a:p>
          <a:p>
            <a:endParaRPr lang="en-US" dirty="0" smtClean="0"/>
          </a:p>
          <a:p>
            <a:r>
              <a:rPr lang="en-US" dirty="0" smtClean="0"/>
              <a:t>Limited Motor Skills</a:t>
            </a:r>
          </a:p>
          <a:p>
            <a:endParaRPr lang="en-US" dirty="0" smtClean="0"/>
          </a:p>
          <a:p>
            <a:r>
              <a:rPr lang="en-US" dirty="0" smtClean="0"/>
              <a:t>Difficulty Planning</a:t>
            </a:r>
          </a:p>
          <a:p>
            <a:endParaRPr lang="en-US" dirty="0" smtClean="0"/>
          </a:p>
          <a:p>
            <a:endParaRPr lang="en-US" dirty="0"/>
          </a:p>
        </p:txBody>
      </p:sp>
      <p:sp>
        <p:nvSpPr>
          <p:cNvPr id="11" name="Content Placeholder 10"/>
          <p:cNvSpPr>
            <a:spLocks noGrp="1"/>
          </p:cNvSpPr>
          <p:nvPr>
            <p:ph sz="quarter" idx="4"/>
          </p:nvPr>
        </p:nvSpPr>
        <p:spPr>
          <a:xfrm>
            <a:off x="4178808" y="2590800"/>
            <a:ext cx="3520440" cy="3235840"/>
          </a:xfrm>
        </p:spPr>
        <p:txBody>
          <a:bodyPr/>
          <a:lstStyle/>
          <a:p>
            <a:r>
              <a:rPr lang="en-US" dirty="0" smtClean="0"/>
              <a:t>Minority </a:t>
            </a:r>
          </a:p>
          <a:p>
            <a:endParaRPr lang="en-US" dirty="0" smtClean="0"/>
          </a:p>
          <a:p>
            <a:r>
              <a:rPr lang="en-US" dirty="0" smtClean="0"/>
              <a:t>Age 80+</a:t>
            </a:r>
          </a:p>
          <a:p>
            <a:endParaRPr lang="en-US" dirty="0" smtClean="0"/>
          </a:p>
          <a:p>
            <a:r>
              <a:rPr lang="en-US" dirty="0" smtClean="0"/>
              <a:t>Increased chance over time</a:t>
            </a:r>
          </a:p>
          <a:p>
            <a:endParaRPr lang="en-US" dirty="0"/>
          </a:p>
        </p:txBody>
      </p:sp>
      <p:pic>
        <p:nvPicPr>
          <p:cNvPr id="1026" name="Picture 2" descr="C:\Documents and Settings\Mike\Local Settings\Temporary Internet Files\Content.IE5\UURO0P86\MC900438746[1].jpg"/>
          <p:cNvPicPr>
            <a:picLocks noChangeAspect="1" noChangeArrowheads="1"/>
          </p:cNvPicPr>
          <p:nvPr/>
        </p:nvPicPr>
        <p:blipFill>
          <a:blip r:embed="rId2" cstate="print"/>
          <a:srcRect/>
          <a:stretch>
            <a:fillRect/>
          </a:stretch>
        </p:blipFill>
        <p:spPr bwMode="auto">
          <a:xfrm>
            <a:off x="6248400" y="228600"/>
            <a:ext cx="1752600" cy="2336800"/>
          </a:xfrm>
          <a:prstGeom prst="rect">
            <a:avLst/>
          </a:prstGeo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bg/>
                                          </p:spTgt>
                                        </p:tgtEl>
                                        <p:attrNameLst>
                                          <p:attrName>style.visibility</p:attrName>
                                        </p:attrNameLst>
                                      </p:cBhvr>
                                      <p:to>
                                        <p:strVal val="visible"/>
                                      </p:to>
                                    </p:set>
                                    <p:anim calcmode="lin" valueType="num">
                                      <p:cBhvr additive="base">
                                        <p:cTn id="13"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10">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anim calcmode="lin" valueType="num">
                                      <p:cBhvr additive="base">
                                        <p:cTn id="19"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additive="base">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10" grpId="0" uiExpand="1"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Social Changes</a:t>
            </a:r>
            <a:endParaRPr lang="en-US" dirty="0"/>
          </a:p>
        </p:txBody>
      </p:sp>
      <p:sp>
        <p:nvSpPr>
          <p:cNvPr id="8" name="Content Placeholder 7"/>
          <p:cNvSpPr>
            <a:spLocks noGrp="1"/>
          </p:cNvSpPr>
          <p:nvPr>
            <p:ph sz="half" idx="1"/>
          </p:nvPr>
        </p:nvSpPr>
        <p:spPr/>
        <p:txBody>
          <a:bodyPr/>
          <a:lstStyle/>
          <a:p>
            <a:endParaRPr lang="en-US" dirty="0" smtClean="0"/>
          </a:p>
          <a:p>
            <a:r>
              <a:rPr lang="en-US" dirty="0" smtClean="0"/>
              <a:t>Retirement</a:t>
            </a:r>
          </a:p>
          <a:p>
            <a:endParaRPr lang="en-US" dirty="0" smtClean="0"/>
          </a:p>
          <a:p>
            <a:r>
              <a:rPr lang="en-US" dirty="0" smtClean="0"/>
              <a:t>Grandparenthood</a:t>
            </a:r>
          </a:p>
          <a:p>
            <a:endParaRPr lang="en-US" dirty="0" smtClean="0"/>
          </a:p>
          <a:p>
            <a:r>
              <a:rPr lang="en-US" dirty="0" smtClean="0"/>
              <a:t>Living Arrangements</a:t>
            </a:r>
            <a:endParaRPr lang="en-US" dirty="0"/>
          </a:p>
        </p:txBody>
      </p:sp>
      <p:pic>
        <p:nvPicPr>
          <p:cNvPr id="1027" name="Picture 3" descr="C:\Documents and Settings\Mike\Local Settings\Temporary Internet Files\Content.IE5\NC2ULV46\MC900154956[1].wmf"/>
          <p:cNvPicPr>
            <a:picLocks noChangeAspect="1" noChangeArrowheads="1"/>
          </p:cNvPicPr>
          <p:nvPr/>
        </p:nvPicPr>
        <p:blipFill>
          <a:blip r:embed="rId2" cstate="print"/>
          <a:srcRect/>
          <a:stretch>
            <a:fillRect/>
          </a:stretch>
        </p:blipFill>
        <p:spPr bwMode="auto">
          <a:xfrm>
            <a:off x="5562600" y="381000"/>
            <a:ext cx="2107235" cy="2625858"/>
          </a:xfrm>
          <a:prstGeom prst="rect">
            <a:avLst/>
          </a:prstGeom>
          <a:noFill/>
        </p:spPr>
      </p:pic>
      <p:pic>
        <p:nvPicPr>
          <p:cNvPr id="1028" name="Picture 4" descr="C:\Documents and Settings\Mike\Local Settings\Temporary Internet Files\Content.IE5\Y4R8MFO2\MC900436091[1].wmf"/>
          <p:cNvPicPr>
            <a:picLocks noChangeAspect="1" noChangeArrowheads="1"/>
          </p:cNvPicPr>
          <p:nvPr/>
        </p:nvPicPr>
        <p:blipFill>
          <a:blip r:embed="rId3" cstate="print"/>
          <a:srcRect/>
          <a:stretch>
            <a:fillRect/>
          </a:stretch>
        </p:blipFill>
        <p:spPr bwMode="auto">
          <a:xfrm>
            <a:off x="4191000" y="3657600"/>
            <a:ext cx="2590800" cy="2711406"/>
          </a:xfrm>
          <a:prstGeom prst="rect">
            <a:avLst/>
          </a:prstGeom>
          <a:noFill/>
        </p:spPr>
      </p:pic>
    </p:spTree>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half" idx="1"/>
          </p:nvPr>
        </p:nvGraphicFramePr>
        <p:xfrm>
          <a:off x="0" y="0"/>
          <a:ext cx="81534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graphicEl>
                                              <a:dgm id="{D78D3ACB-1604-4FD3-98C5-1E8FAC4C8FF8}"/>
                                            </p:graphicEl>
                                          </p:spTgt>
                                        </p:tgtEl>
                                        <p:attrNameLst>
                                          <p:attrName>style.visibility</p:attrName>
                                        </p:attrNameLst>
                                      </p:cBhvr>
                                      <p:to>
                                        <p:strVal val="visible"/>
                                      </p:to>
                                    </p:set>
                                    <p:anim calcmode="lin" valueType="num">
                                      <p:cBhvr additive="base">
                                        <p:cTn id="7" dur="500" fill="hold"/>
                                        <p:tgtEl>
                                          <p:spTgt spid="5">
                                            <p:graphicEl>
                                              <a:dgm id="{D78D3ACB-1604-4FD3-98C5-1E8FAC4C8FF8}"/>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D78D3ACB-1604-4FD3-98C5-1E8FAC4C8FF8}"/>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graphicEl>
                                              <a:dgm id="{C8D34CB1-2482-4814-BED5-D433B0091886}"/>
                                            </p:graphicEl>
                                          </p:spTgt>
                                        </p:tgtEl>
                                        <p:attrNameLst>
                                          <p:attrName>style.visibility</p:attrName>
                                        </p:attrNameLst>
                                      </p:cBhvr>
                                      <p:to>
                                        <p:strVal val="visible"/>
                                      </p:to>
                                    </p:set>
                                    <p:anim calcmode="lin" valueType="num">
                                      <p:cBhvr additive="base">
                                        <p:cTn id="13" dur="500" fill="hold"/>
                                        <p:tgtEl>
                                          <p:spTgt spid="5">
                                            <p:graphicEl>
                                              <a:dgm id="{C8D34CB1-2482-4814-BED5-D433B0091886}"/>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graphicEl>
                                              <a:dgm id="{C8D34CB1-2482-4814-BED5-D433B0091886}"/>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graphicEl>
                                              <a:dgm id="{B2F9D5E3-CE5B-4E3C-B745-C8D5D6CB6272}"/>
                                            </p:graphicEl>
                                          </p:spTgt>
                                        </p:tgtEl>
                                        <p:attrNameLst>
                                          <p:attrName>style.visibility</p:attrName>
                                        </p:attrNameLst>
                                      </p:cBhvr>
                                      <p:to>
                                        <p:strVal val="visible"/>
                                      </p:to>
                                    </p:set>
                                    <p:anim calcmode="lin" valueType="num">
                                      <p:cBhvr additive="base">
                                        <p:cTn id="19" dur="500" fill="hold"/>
                                        <p:tgtEl>
                                          <p:spTgt spid="5">
                                            <p:graphicEl>
                                              <a:dgm id="{B2F9D5E3-CE5B-4E3C-B745-C8D5D6CB6272}"/>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graphicEl>
                                              <a:dgm id="{B2F9D5E3-CE5B-4E3C-B745-C8D5D6CB6272}"/>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graphicEl>
                                              <a:dgm id="{8433F53D-4795-49A3-9439-51DCFCAFCB67}"/>
                                            </p:graphicEl>
                                          </p:spTgt>
                                        </p:tgtEl>
                                        <p:attrNameLst>
                                          <p:attrName>style.visibility</p:attrName>
                                        </p:attrNameLst>
                                      </p:cBhvr>
                                      <p:to>
                                        <p:strVal val="visible"/>
                                      </p:to>
                                    </p:set>
                                    <p:anim calcmode="lin" valueType="num">
                                      <p:cBhvr additive="base">
                                        <p:cTn id="25" dur="500" fill="hold"/>
                                        <p:tgtEl>
                                          <p:spTgt spid="5">
                                            <p:graphicEl>
                                              <a:dgm id="{8433F53D-4795-49A3-9439-51DCFCAFCB67}"/>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graphicEl>
                                              <a:dgm id="{8433F53D-4795-49A3-9439-51DCFCAFCB67}"/>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graphicEl>
                                              <a:dgm id="{E70E547F-E46C-4C71-845F-7A2DE04625D5}"/>
                                            </p:graphicEl>
                                          </p:spTgt>
                                        </p:tgtEl>
                                        <p:attrNameLst>
                                          <p:attrName>style.visibility</p:attrName>
                                        </p:attrNameLst>
                                      </p:cBhvr>
                                      <p:to>
                                        <p:strVal val="visible"/>
                                      </p:to>
                                    </p:set>
                                    <p:anim calcmode="lin" valueType="num">
                                      <p:cBhvr additive="base">
                                        <p:cTn id="31" dur="500" fill="hold"/>
                                        <p:tgtEl>
                                          <p:spTgt spid="5">
                                            <p:graphicEl>
                                              <a:dgm id="{E70E547F-E46C-4C71-845F-7A2DE04625D5}"/>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graphicEl>
                                              <a:dgm id="{E70E547F-E46C-4C71-845F-7A2DE04625D5}"/>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graphicEl>
                                              <a:dgm id="{EBE372AC-31C4-452A-9E5D-23A7BE70BD45}"/>
                                            </p:graphicEl>
                                          </p:spTgt>
                                        </p:tgtEl>
                                        <p:attrNameLst>
                                          <p:attrName>style.visibility</p:attrName>
                                        </p:attrNameLst>
                                      </p:cBhvr>
                                      <p:to>
                                        <p:strVal val="visible"/>
                                      </p:to>
                                    </p:set>
                                    <p:anim calcmode="lin" valueType="num">
                                      <p:cBhvr additive="base">
                                        <p:cTn id="37" dur="500" fill="hold"/>
                                        <p:tgtEl>
                                          <p:spTgt spid="5">
                                            <p:graphicEl>
                                              <a:dgm id="{EBE372AC-31C4-452A-9E5D-23A7BE70BD45}"/>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graphicEl>
                                              <a:dgm id="{EBE372AC-31C4-452A-9E5D-23A7BE70BD45}"/>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Word Game</a:t>
            </a:r>
            <a:endParaRPr lang="en-US" dirty="0"/>
          </a:p>
        </p:txBody>
      </p:sp>
      <p:sp>
        <p:nvSpPr>
          <p:cNvPr id="6" name="Content Placeholder 5"/>
          <p:cNvSpPr>
            <a:spLocks noGrp="1"/>
          </p:cNvSpPr>
          <p:nvPr>
            <p:ph idx="1"/>
          </p:nvPr>
        </p:nvSpPr>
        <p:spPr/>
        <p:txBody>
          <a:bodyPr/>
          <a:lstStyle/>
          <a:p>
            <a:pPr algn="ctr"/>
            <a:endParaRPr lang="en-US" dirty="0" smtClean="0"/>
          </a:p>
          <a:p>
            <a:pPr algn="ctr"/>
            <a:r>
              <a:rPr lang="en-US" dirty="0" smtClean="0"/>
              <a:t>Time</a:t>
            </a:r>
          </a:p>
          <a:p>
            <a:pPr algn="ctr"/>
            <a:r>
              <a:rPr lang="en-US" dirty="0" smtClean="0"/>
              <a:t>60-80 years</a:t>
            </a:r>
          </a:p>
          <a:p>
            <a:pPr algn="ctr"/>
            <a:r>
              <a:rPr lang="en-US" dirty="0" smtClean="0"/>
              <a:t>Limited Motor Skills</a:t>
            </a:r>
          </a:p>
          <a:p>
            <a:pPr algn="ctr"/>
            <a:r>
              <a:rPr lang="en-US" dirty="0" smtClean="0"/>
              <a:t>Forgetfulness</a:t>
            </a:r>
          </a:p>
          <a:p>
            <a:pPr algn="ctr"/>
            <a:r>
              <a:rPr lang="en-US" dirty="0" smtClean="0"/>
              <a:t>Break with Reality</a:t>
            </a:r>
          </a:p>
          <a:p>
            <a:pPr algn="ctr"/>
            <a:r>
              <a:rPr lang="en-US" dirty="0" smtClean="0"/>
              <a:t>Identity Problems</a:t>
            </a:r>
          </a:p>
          <a:p>
            <a:pPr algn="ctr"/>
            <a:endParaRPr lang="en-US" dirty="0" smtClean="0"/>
          </a:p>
          <a:p>
            <a:pPr algn="ctr"/>
            <a:endParaRPr lang="en-US" dirty="0" smtClean="0"/>
          </a:p>
          <a:p>
            <a:pPr algn="ctr"/>
            <a:endParaRPr lang="en-US" dirty="0" smtClean="0"/>
          </a:p>
          <a:p>
            <a:pPr algn="ctr"/>
            <a:endParaRPr lang="en-US" dirty="0" smtClean="0"/>
          </a:p>
          <a:p>
            <a:pPr algn="ctr"/>
            <a:endParaRPr lang="en-US" dirty="0"/>
          </a:p>
        </p:txBody>
      </p:sp>
      <p:sp>
        <p:nvSpPr>
          <p:cNvPr id="7" name="Rectangle 6"/>
          <p:cNvSpPr/>
          <p:nvPr/>
        </p:nvSpPr>
        <p:spPr>
          <a:xfrm>
            <a:off x="228600" y="5103674"/>
            <a:ext cx="8153400" cy="1754326"/>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Dementia/Senile Dementia</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 calcmode="lin" valueType="num">
                                      <p:cBhvr additive="base">
                                        <p:cTn id="1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5" end="5"/>
                                            </p:txEl>
                                          </p:spTgt>
                                        </p:tgtEl>
                                        <p:attrNameLst>
                                          <p:attrName>style.visibility</p:attrName>
                                        </p:attrNameLst>
                                      </p:cBhvr>
                                      <p:to>
                                        <p:strVal val="visible"/>
                                      </p:to>
                                    </p:set>
                                    <p:anim calcmode="lin" valueType="num">
                                      <p:cBhvr additive="base">
                                        <p:cTn id="3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 calcmode="lin" valueType="num">
                                      <p:cBhvr additive="base">
                                        <p:cTn id="37"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8" presetClass="entr" presetSubtype="16"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diamond(in)">
                                      <p:cBhvr>
                                        <p:cTn id="43"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Word Game</a:t>
            </a:r>
            <a:endParaRPr lang="en-US" dirty="0"/>
          </a:p>
        </p:txBody>
      </p:sp>
      <p:sp>
        <p:nvSpPr>
          <p:cNvPr id="7" name="Content Placeholder 6"/>
          <p:cNvSpPr>
            <a:spLocks noGrp="1"/>
          </p:cNvSpPr>
          <p:nvPr>
            <p:ph idx="1"/>
          </p:nvPr>
        </p:nvSpPr>
        <p:spPr/>
        <p:txBody>
          <a:bodyPr/>
          <a:lstStyle/>
          <a:p>
            <a:pPr algn="ctr"/>
            <a:endParaRPr lang="en-US" dirty="0" smtClean="0"/>
          </a:p>
          <a:p>
            <a:pPr algn="ctr"/>
            <a:r>
              <a:rPr lang="en-US" dirty="0" smtClean="0"/>
              <a:t>Elderly</a:t>
            </a:r>
          </a:p>
          <a:p>
            <a:pPr algn="ctr"/>
            <a:r>
              <a:rPr lang="en-US" dirty="0" smtClean="0"/>
              <a:t>Memory Loss</a:t>
            </a:r>
          </a:p>
          <a:p>
            <a:pPr algn="ctr"/>
            <a:r>
              <a:rPr lang="en-US" dirty="0" smtClean="0"/>
              <a:t>Confusion</a:t>
            </a:r>
          </a:p>
          <a:p>
            <a:pPr algn="ctr"/>
            <a:r>
              <a:rPr lang="en-US" dirty="0" smtClean="0"/>
              <a:t>10% over 65 years old</a:t>
            </a:r>
          </a:p>
          <a:p>
            <a:pPr algn="ctr"/>
            <a:r>
              <a:rPr lang="en-US" dirty="0" smtClean="0"/>
              <a:t>Heredity</a:t>
            </a:r>
          </a:p>
          <a:p>
            <a:pPr algn="ctr"/>
            <a:r>
              <a:rPr lang="en-US" dirty="0" smtClean="0"/>
              <a:t>Acetylcholine</a:t>
            </a:r>
          </a:p>
          <a:p>
            <a:pPr algn="ctr"/>
            <a:r>
              <a:rPr lang="en-US" dirty="0" smtClean="0"/>
              <a:t>Disease</a:t>
            </a:r>
            <a:endParaRPr lang="en-US" dirty="0"/>
          </a:p>
        </p:txBody>
      </p:sp>
      <p:sp>
        <p:nvSpPr>
          <p:cNvPr id="8" name="Rectangle 7"/>
          <p:cNvSpPr/>
          <p:nvPr/>
        </p:nvSpPr>
        <p:spPr>
          <a:xfrm>
            <a:off x="1752600" y="5715000"/>
            <a:ext cx="4954370" cy="707886"/>
          </a:xfrm>
          <a:prstGeom prst="rect">
            <a:avLst/>
          </a:prstGeom>
          <a:noFill/>
        </p:spPr>
        <p:txBody>
          <a:bodyPr wrap="none" lIns="91440" tIns="45720" rIns="91440" bIns="45720">
            <a:spAutoFit/>
          </a:bodyPr>
          <a:lstStyle/>
          <a:p>
            <a:pPr algn="ctr"/>
            <a:r>
              <a:rPr lang="en-US" sz="4000" b="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Alzheimer’s Disease</a:t>
            </a:r>
            <a:endParaRPr lang="en-US" sz="40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 calcmode="lin" valueType="num">
                                      <p:cBhvr additive="base">
                                        <p:cTn id="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anim calcmode="lin" valueType="num">
                                      <p:cBhvr additive="base">
                                        <p:cTn id="1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 calcmode="lin" valueType="num">
                                      <p:cBhvr additive="base">
                                        <p:cTn id="1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anim calcmode="lin" valueType="num">
                                      <p:cBhvr additive="base">
                                        <p:cTn id="2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
                                            <p:txEl>
                                              <p:pRg st="5" end="5"/>
                                            </p:txEl>
                                          </p:spTgt>
                                        </p:tgtEl>
                                        <p:attrNameLst>
                                          <p:attrName>style.visibility</p:attrName>
                                        </p:attrNameLst>
                                      </p:cBhvr>
                                      <p:to>
                                        <p:strVal val="visible"/>
                                      </p:to>
                                    </p:set>
                                    <p:anim calcmode="lin" valueType="num">
                                      <p:cBhvr additive="base">
                                        <p:cTn id="31"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7">
                                            <p:txEl>
                                              <p:pRg st="6" end="6"/>
                                            </p:txEl>
                                          </p:spTgt>
                                        </p:tgtEl>
                                        <p:attrNameLst>
                                          <p:attrName>style.visibility</p:attrName>
                                        </p:attrNameLst>
                                      </p:cBhvr>
                                      <p:to>
                                        <p:strVal val="visible"/>
                                      </p:to>
                                    </p:set>
                                    <p:anim calcmode="lin" valueType="num">
                                      <p:cBhvr additive="base">
                                        <p:cTn id="37"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7">
                                            <p:txEl>
                                              <p:pRg st="7" end="7"/>
                                            </p:txEl>
                                          </p:spTgt>
                                        </p:tgtEl>
                                        <p:attrNameLst>
                                          <p:attrName>style.visibility</p:attrName>
                                        </p:attrNameLst>
                                      </p:cBhvr>
                                      <p:to>
                                        <p:strVal val="visible"/>
                                      </p:to>
                                    </p:set>
                                    <p:anim calcmode="lin" valueType="num">
                                      <p:cBhvr additive="base">
                                        <p:cTn id="43"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8" presetClass="entr" presetSubtype="16"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diamond(in)">
                                      <p:cBhvr>
                                        <p:cTn id="4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343</TotalTime>
  <Words>335</Words>
  <Application>Microsoft Office PowerPoint</Application>
  <PresentationFormat>On-screen Show (4:3)</PresentationFormat>
  <Paragraphs>105</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Opulent</vt:lpstr>
      <vt:lpstr>Slide 1</vt:lpstr>
      <vt:lpstr>Late Adulthood</vt:lpstr>
      <vt:lpstr>Physical Changes</vt:lpstr>
      <vt:lpstr>Aging: The question of time</vt:lpstr>
      <vt:lpstr>Cognitive Changes</vt:lpstr>
      <vt:lpstr>Social Changes</vt:lpstr>
      <vt:lpstr>Slide 7</vt:lpstr>
      <vt:lpstr>Word Game</vt:lpstr>
      <vt:lpstr>Word Game</vt:lpstr>
      <vt:lpstr>Group Work</vt:lpstr>
      <vt:lpstr>Homework Due Friday March 4th </vt:lpstr>
    </vt:vector>
  </TitlesOfParts>
  <Company>Ulrich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Mike</dc:creator>
  <cp:lastModifiedBy>Mike</cp:lastModifiedBy>
  <cp:revision>34</cp:revision>
  <dcterms:created xsi:type="dcterms:W3CDTF">2011-03-02T13:51:39Z</dcterms:created>
  <dcterms:modified xsi:type="dcterms:W3CDTF">2011-03-09T15:48:41Z</dcterms:modified>
</cp:coreProperties>
</file>